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297" r:id="rId2"/>
    <p:sldId id="329" r:id="rId3"/>
    <p:sldId id="330" r:id="rId4"/>
    <p:sldId id="350" r:id="rId5"/>
    <p:sldId id="351" r:id="rId6"/>
    <p:sldId id="331" r:id="rId7"/>
    <p:sldId id="333" r:id="rId8"/>
    <p:sldId id="334" r:id="rId9"/>
    <p:sldId id="335" r:id="rId10"/>
    <p:sldId id="336" r:id="rId11"/>
    <p:sldId id="339" r:id="rId12"/>
    <p:sldId id="340" r:id="rId13"/>
    <p:sldId id="342" r:id="rId14"/>
    <p:sldId id="343" r:id="rId15"/>
    <p:sldId id="338" r:id="rId16"/>
    <p:sldId id="344" r:id="rId17"/>
    <p:sldId id="345" r:id="rId18"/>
    <p:sldId id="346" r:id="rId19"/>
    <p:sldId id="347" r:id="rId20"/>
    <p:sldId id="348" r:id="rId21"/>
    <p:sldId id="349" r:id="rId22"/>
    <p:sldId id="32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33"/>
    <a:srgbClr val="000066"/>
    <a:srgbClr val="006666"/>
    <a:srgbClr val="FF66FF"/>
    <a:srgbClr val="FFFF00"/>
    <a:srgbClr val="EB9F15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61" autoAdjust="0"/>
  </p:normalViewPr>
  <p:slideViewPr>
    <p:cSldViewPr>
      <p:cViewPr varScale="1">
        <p:scale>
          <a:sx n="58" d="100"/>
          <a:sy n="58" d="100"/>
        </p:scale>
        <p:origin x="1518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163038-6578-4A53-8057-634428E1C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مجموعة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شكل حر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رابط مستقيم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1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2D9925-4862-43F0-A62A-D142E4A4A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4C7F-1D67-4130-BC10-048A3FDC8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18EF-651E-4693-A858-04E63A6E0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71A6-087E-4327-A522-B92E9A6A5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شارة رتبة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79A46B-7BD2-4B22-89B0-08BF27D5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8C9FE-5E2C-491A-93DE-A1E24979A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690BA-306D-49BB-8224-56D97B0B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2A1198-3C7F-49D1-BB6F-390D7431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E9A8-4F17-4473-9E14-5429BF046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289EF-CBEE-497B-83FD-BE424E228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شكل حر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مثلث قائم الزاوية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ارة رتبة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شارة رتبة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7BA9CC-72A5-4738-95EB-E18C32F7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615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09446C-CBC7-4C7C-87EC-B00FE633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8" r:id="rId2"/>
    <p:sldLayoutId id="2147483793" r:id="rId3"/>
    <p:sldLayoutId id="2147483794" r:id="rId4"/>
    <p:sldLayoutId id="2147483795" r:id="rId5"/>
    <p:sldLayoutId id="2147483796" r:id="rId6"/>
    <p:sldLayoutId id="2147483789" r:id="rId7"/>
    <p:sldLayoutId id="2147483797" r:id="rId8"/>
    <p:sldLayoutId id="2147483798" r:id="rId9"/>
    <p:sldLayoutId id="2147483790" r:id="rId10"/>
    <p:sldLayoutId id="214748379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686800" cy="33527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+mj-cs"/>
              </a:rPr>
              <a:t>Preparation</a:t>
            </a:r>
            <a:br>
              <a:rPr lang="en-US" sz="6000" dirty="0">
                <a:latin typeface="Times New Roman" pitchFamily="18" charset="0"/>
                <a:cs typeface="+mj-cs"/>
              </a:rPr>
            </a:br>
            <a:r>
              <a:rPr lang="en-US" sz="6000" dirty="0">
                <a:latin typeface="Times New Roman" pitchFamily="18" charset="0"/>
                <a:cs typeface="+mj-cs"/>
              </a:rPr>
              <a:t> and</a:t>
            </a:r>
            <a:br>
              <a:rPr lang="en-US" sz="6000" dirty="0">
                <a:latin typeface="Times New Roman" pitchFamily="18" charset="0"/>
                <a:cs typeface="+mj-cs"/>
              </a:rPr>
            </a:br>
            <a:r>
              <a:rPr lang="en-US" sz="6000" dirty="0">
                <a:latin typeface="Times New Roman" pitchFamily="18" charset="0"/>
                <a:cs typeface="+mj-cs"/>
              </a:rPr>
              <a:t> Demonstration of Various Culture Media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0927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/>
              <a:t>Simple media / basal media </a:t>
            </a:r>
          </a:p>
          <a:p>
            <a:pPr lvl="1" algn="l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- </a:t>
            </a:r>
            <a:r>
              <a:rPr lang="en-US" sz="3200" dirty="0" err="1">
                <a:cs typeface="+mn-cs"/>
              </a:rPr>
              <a:t>Eg</a:t>
            </a:r>
            <a:r>
              <a:rPr lang="en-US" sz="3200" dirty="0">
                <a:cs typeface="+mn-cs"/>
              </a:rPr>
              <a:t>: NB, NA</a:t>
            </a:r>
          </a:p>
          <a:p>
            <a:pPr lvl="1" algn="l" eaLnBrk="1" hangingPunct="1">
              <a:buFontTx/>
              <a:buNone/>
              <a:defRPr/>
            </a:pPr>
            <a:r>
              <a:rPr lang="en-US" sz="3200" dirty="0">
                <a:cs typeface="+mn-cs"/>
              </a:rPr>
              <a:t>- NB consists of peptone, meat extract, </a:t>
            </a:r>
            <a:r>
              <a:rPr lang="en-US" sz="3200" dirty="0" err="1">
                <a:cs typeface="+mn-cs"/>
              </a:rPr>
              <a:t>NaCl</a:t>
            </a:r>
            <a:r>
              <a:rPr lang="en-US" sz="3200" dirty="0">
                <a:cs typeface="+mn-cs"/>
              </a:rPr>
              <a:t>, </a:t>
            </a:r>
          </a:p>
          <a:p>
            <a:pPr lvl="1" algn="l" eaLnBrk="1" hangingPunct="1">
              <a:buFontTx/>
              <a:buNone/>
              <a:defRPr/>
            </a:pPr>
            <a:r>
              <a:rPr lang="en-US" sz="3200" dirty="0">
                <a:cs typeface="+mn-cs"/>
              </a:rPr>
              <a:t>-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NB + 2% agar = Nutrient agar</a:t>
            </a:r>
            <a:endParaRPr lang="ar-IQ" dirty="0"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5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/>
              <a:t>Complex media</a:t>
            </a:r>
          </a:p>
          <a:p>
            <a:pPr algn="l" eaLnBrk="1" hangingPunct="1">
              <a:buNone/>
              <a:defRPr/>
            </a:pPr>
            <a:r>
              <a:rPr lang="en-US" dirty="0"/>
              <a:t>Media other than basal media.</a:t>
            </a:r>
          </a:p>
          <a:p>
            <a:pPr algn="l" eaLnBrk="1" hangingPunct="1">
              <a:buNone/>
              <a:defRPr/>
            </a:pPr>
            <a:r>
              <a:rPr lang="en-US" dirty="0"/>
              <a:t>They have added ingredients.</a:t>
            </a:r>
          </a:p>
          <a:p>
            <a:pPr algn="l" eaLnBrk="1" hangingPunct="1">
              <a:buNone/>
              <a:defRPr/>
            </a:pPr>
            <a:r>
              <a:rPr lang="en-US" dirty="0"/>
              <a:t>Provide special nutrients </a:t>
            </a:r>
          </a:p>
          <a:p>
            <a:pPr algn="l" eaLnBrk="1" hangingPunct="1"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buNone/>
              <a:defRPr/>
            </a:pPr>
            <a:r>
              <a:rPr lang="en-US" b="1" u="sng" dirty="0"/>
              <a:t>Synthetic or defined media</a:t>
            </a:r>
          </a:p>
          <a:p>
            <a:pPr algn="l" eaLnBrk="1" hangingPunct="1">
              <a:buNone/>
              <a:defRPr/>
            </a:pPr>
            <a:r>
              <a:rPr lang="en-US" dirty="0"/>
              <a:t>Media prepared from pure chemical substances and its exact composition is known</a:t>
            </a:r>
          </a:p>
          <a:p>
            <a:pPr algn="l" eaLnBrk="1" hangingPunct="1">
              <a:buNone/>
              <a:defRPr/>
            </a:pPr>
            <a:r>
              <a:rPr lang="en-US" dirty="0" err="1"/>
              <a:t>Eg</a:t>
            </a:r>
            <a:r>
              <a:rPr lang="en-US" dirty="0"/>
              <a:t>: peptone water – 1% peptone + 0.5% </a:t>
            </a:r>
            <a:r>
              <a:rPr lang="en-US" dirty="0" err="1"/>
              <a:t>NaCl</a:t>
            </a:r>
            <a:r>
              <a:rPr lang="en-US" dirty="0"/>
              <a:t> in water</a:t>
            </a:r>
          </a:p>
          <a:p>
            <a:pPr eaLnBrk="1" hangingPunct="1"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49900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sz="2400" b="1" u="sng" dirty="0"/>
              <a:t>Enriched media</a:t>
            </a:r>
          </a:p>
          <a:p>
            <a:pPr algn="l" eaLnBrk="1" hangingPunct="1">
              <a:buNone/>
            </a:pPr>
            <a:r>
              <a:rPr lang="en-US" sz="2400" dirty="0"/>
              <a:t>Substances like blood, serum, egg are added to the basal medium.</a:t>
            </a:r>
          </a:p>
          <a:p>
            <a:pPr algn="l" eaLnBrk="1" hangingPunct="1">
              <a:buNone/>
            </a:pPr>
            <a:r>
              <a:rPr lang="en-US" sz="2400" dirty="0"/>
              <a:t>Used to grow bacteria that are exacting in their nutritional needs.</a:t>
            </a:r>
          </a:p>
          <a:p>
            <a:pPr algn="l" eaLnBrk="1" hangingPunct="1">
              <a:buNone/>
            </a:pPr>
            <a:r>
              <a:rPr lang="en-US" sz="2400" dirty="0" err="1"/>
              <a:t>Eg</a:t>
            </a:r>
            <a:r>
              <a:rPr lang="en-US" sz="2400" dirty="0"/>
              <a:t>: Blood agar, Chocolate agar</a:t>
            </a:r>
          </a:p>
          <a:p>
            <a:pPr algn="l" eaLnBrk="1" hangingPunct="1"/>
            <a:endParaRPr lang="ar-IQ" dirty="0"/>
          </a:p>
        </p:txBody>
      </p:sp>
      <p:pic>
        <p:nvPicPr>
          <p:cNvPr id="4" name="Picture 4" descr="B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173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مستطيل 5"/>
          <p:cNvSpPr>
            <a:spLocks noChangeArrowheads="1"/>
          </p:cNvSpPr>
          <p:nvPr/>
        </p:nvSpPr>
        <p:spPr bwMode="auto">
          <a:xfrm>
            <a:off x="1752600" y="586740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/>
              <a:t>Blood agar</a:t>
            </a:r>
          </a:p>
        </p:txBody>
      </p:sp>
      <p:sp>
        <p:nvSpPr>
          <p:cNvPr id="51207" name="مستطيل 6"/>
          <p:cNvSpPr>
            <a:spLocks noChangeArrowheads="1"/>
          </p:cNvSpPr>
          <p:nvPr/>
        </p:nvSpPr>
        <p:spPr bwMode="auto">
          <a:xfrm>
            <a:off x="6248400" y="5867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/>
              <a:t>Chocolate agar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89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Enrichment media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buNone/>
              <a:defRPr/>
            </a:pPr>
            <a:r>
              <a:rPr lang="en-US" dirty="0"/>
              <a:t>Liquid media used to isolate pathogens from a mixed culture.</a:t>
            </a:r>
          </a:p>
          <a:p>
            <a:pPr algn="l" eaLnBrk="1" hangingPunct="1">
              <a:buNone/>
              <a:defRPr/>
            </a:pPr>
            <a:r>
              <a:rPr lang="en-US" dirty="0"/>
              <a:t>Media is incorporated  with inhibitory substances to suppress the unwanted organism.</a:t>
            </a:r>
          </a:p>
          <a:p>
            <a:pPr algn="l" eaLnBrk="1" hangingPunct="1">
              <a:buNone/>
              <a:defRPr/>
            </a:pPr>
            <a:r>
              <a:rPr lang="en-US" dirty="0" err="1"/>
              <a:t>Eg</a:t>
            </a:r>
            <a:r>
              <a:rPr lang="en-US" dirty="0"/>
              <a:t>: </a:t>
            </a:r>
          </a:p>
          <a:p>
            <a:pPr lvl="1" algn="l" eaLnBrk="1" hangingPunct="1">
              <a:buNone/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Selenite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</a:t>
            </a:r>
            <a:r>
              <a:rPr lang="en-US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cs typeface="+mn-cs"/>
              </a:rPr>
              <a:t>Broth</a:t>
            </a:r>
            <a:r>
              <a:rPr lang="en-US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– for the isolation of Salmonella, </a:t>
            </a:r>
            <a:r>
              <a:rPr lang="en-US" dirty="0" err="1">
                <a:cs typeface="+mn-cs"/>
              </a:rPr>
              <a:t>Shigella</a:t>
            </a:r>
            <a:r>
              <a:rPr lang="en-US" dirty="0">
                <a:cs typeface="+mn-cs"/>
              </a:rPr>
              <a:t> </a:t>
            </a:r>
          </a:p>
          <a:p>
            <a:pPr lvl="1" algn="l" eaLnBrk="1" hangingPunct="1"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cs typeface="+mn-cs"/>
              </a:rPr>
              <a:t>Alkaline Peptone Water </a:t>
            </a:r>
            <a:r>
              <a:rPr lang="en-US" dirty="0">
                <a:cs typeface="+mn-cs"/>
              </a:rPr>
              <a:t>– for </a:t>
            </a:r>
            <a:r>
              <a:rPr lang="en-US" dirty="0" err="1">
                <a:cs typeface="+mn-cs"/>
              </a:rPr>
              <a:t>Vibrio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cholerae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100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b="1" u="sng" dirty="0"/>
              <a:t>Selective media</a:t>
            </a:r>
          </a:p>
          <a:p>
            <a:pPr algn="l" eaLnBrk="1" hangingPunct="1">
              <a:buNone/>
            </a:pPr>
            <a:r>
              <a:rPr lang="en-US" dirty="0"/>
              <a:t>The inhibitory substance is added to a solid media.</a:t>
            </a:r>
          </a:p>
          <a:p>
            <a:pPr algn="l" eaLnBrk="1" hangingPunct="1">
              <a:buNone/>
            </a:pPr>
            <a:r>
              <a:rPr lang="en-US" dirty="0" err="1"/>
              <a:t>Eg</a:t>
            </a:r>
            <a:r>
              <a:rPr lang="en-US" dirty="0"/>
              <a:t>:</a:t>
            </a:r>
          </a:p>
          <a:p>
            <a:pPr algn="l" eaLnBrk="1" hangingPunct="1">
              <a:buNone/>
            </a:pPr>
            <a:r>
              <a:rPr lang="en-US" dirty="0">
                <a:solidFill>
                  <a:schemeClr val="hlink"/>
                </a:solidFill>
              </a:rPr>
              <a:t>Mac </a:t>
            </a:r>
            <a:r>
              <a:rPr lang="en-US" dirty="0" err="1">
                <a:solidFill>
                  <a:schemeClr val="hlink"/>
                </a:solidFill>
              </a:rPr>
              <a:t>Conkey’s</a:t>
            </a:r>
            <a:r>
              <a:rPr lang="en-US" dirty="0">
                <a:solidFill>
                  <a:schemeClr val="hlink"/>
                </a:solidFill>
              </a:rPr>
              <a:t> medium</a:t>
            </a:r>
            <a:r>
              <a:rPr lang="en-US" dirty="0"/>
              <a:t> for gram negative bacteria</a:t>
            </a:r>
          </a:p>
          <a:p>
            <a:pPr algn="l" eaLnBrk="1" hangingPunct="1">
              <a:buNone/>
            </a:pPr>
            <a:r>
              <a:rPr lang="en-US" dirty="0">
                <a:solidFill>
                  <a:schemeClr val="hlink"/>
                </a:solidFill>
              </a:rPr>
              <a:t>TCBS </a:t>
            </a:r>
            <a:r>
              <a:rPr lang="en-US" dirty="0"/>
              <a:t>– for </a:t>
            </a:r>
            <a:r>
              <a:rPr lang="en-US" dirty="0" err="1"/>
              <a:t>V.cholerae</a:t>
            </a:r>
            <a:endParaRPr lang="en-US" dirty="0"/>
          </a:p>
          <a:p>
            <a:pPr algn="l" eaLnBrk="1" hangingPunct="1">
              <a:buNone/>
            </a:pPr>
            <a:r>
              <a:rPr lang="en-US" dirty="0">
                <a:solidFill>
                  <a:schemeClr val="hlink"/>
                </a:solidFill>
              </a:rPr>
              <a:t>LJ medium</a:t>
            </a:r>
            <a:r>
              <a:rPr lang="en-US" dirty="0"/>
              <a:t> – </a:t>
            </a:r>
            <a:r>
              <a:rPr lang="en-US" dirty="0" err="1"/>
              <a:t>M.tuberculosis</a:t>
            </a:r>
            <a:endParaRPr lang="en-US" dirty="0"/>
          </a:p>
          <a:p>
            <a:pPr algn="l" eaLnBrk="1" hangingPunct="1">
              <a:buNone/>
            </a:pPr>
            <a:r>
              <a:rPr lang="en-US" dirty="0">
                <a:solidFill>
                  <a:schemeClr val="hlink"/>
                </a:solidFill>
              </a:rPr>
              <a:t>Wilson and Blair medium</a:t>
            </a:r>
            <a:r>
              <a:rPr lang="en-US" dirty="0"/>
              <a:t> – </a:t>
            </a:r>
            <a:r>
              <a:rPr lang="en-US" dirty="0" err="1"/>
              <a:t>S.typhi</a:t>
            </a:r>
            <a:endParaRPr lang="en-US" dirty="0"/>
          </a:p>
          <a:p>
            <a:pPr algn="l" eaLnBrk="1" hangingPunct="1">
              <a:buNone/>
            </a:pPr>
            <a:r>
              <a:rPr lang="en-US" dirty="0">
                <a:solidFill>
                  <a:schemeClr val="hlink"/>
                </a:solidFill>
              </a:rPr>
              <a:t>Potassium </a:t>
            </a:r>
            <a:r>
              <a:rPr lang="en-US" dirty="0" err="1">
                <a:solidFill>
                  <a:schemeClr val="hlink"/>
                </a:solidFill>
              </a:rPr>
              <a:t>tellurite</a:t>
            </a:r>
            <a:r>
              <a:rPr lang="en-US" dirty="0">
                <a:solidFill>
                  <a:schemeClr val="hlink"/>
                </a:solidFill>
              </a:rPr>
              <a:t> medium</a:t>
            </a:r>
            <a:r>
              <a:rPr lang="en-US" dirty="0"/>
              <a:t> – Diphtheria bacilli</a:t>
            </a:r>
          </a:p>
          <a:p>
            <a:pPr eaLnBrk="1" hangingPunct="1"/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IQ" dirty="0"/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43000" y="609600"/>
          <a:ext cx="2514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7020905" imgH="6866667" progId="">
                  <p:embed/>
                </p:oleObj>
              </mc:Choice>
              <mc:Fallback>
                <p:oleObj name="Photo Editor Photo" r:id="rId2" imgW="7020905" imgH="68666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9600"/>
                        <a:ext cx="2514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CBS with colon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096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مستطيل 5"/>
          <p:cNvSpPr>
            <a:spLocks noChangeArrowheads="1"/>
          </p:cNvSpPr>
          <p:nvPr/>
        </p:nvSpPr>
        <p:spPr bwMode="auto">
          <a:xfrm>
            <a:off x="1219200" y="2743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Mac Conkey’s medium</a:t>
            </a:r>
          </a:p>
        </p:txBody>
      </p:sp>
      <p:sp>
        <p:nvSpPr>
          <p:cNvPr id="5126" name="مستطيل 6"/>
          <p:cNvSpPr>
            <a:spLocks noChangeArrowheads="1"/>
          </p:cNvSpPr>
          <p:nvPr/>
        </p:nvSpPr>
        <p:spPr bwMode="auto">
          <a:xfrm>
            <a:off x="6629400" y="2667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TCBS</a:t>
            </a:r>
          </a:p>
        </p:txBody>
      </p:sp>
      <p:pic>
        <p:nvPicPr>
          <p:cNvPr id="5127" name="Picture 4" descr="CD on PT"/>
          <p:cNvPicPr>
            <a:picLocks noChangeAspect="1" noChangeArrowheads="1"/>
          </p:cNvPicPr>
          <p:nvPr/>
        </p:nvPicPr>
        <p:blipFill>
          <a:blip r:embed="rId5" cstate="print">
            <a:lum bright="-2000" contrast="20000"/>
          </a:blip>
          <a:srcRect b="9334"/>
          <a:stretch>
            <a:fillRect/>
          </a:stretch>
        </p:blipFill>
        <p:spPr bwMode="auto">
          <a:xfrm>
            <a:off x="990600" y="3276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مستطيل 8"/>
          <p:cNvSpPr>
            <a:spLocks noChangeArrowheads="1"/>
          </p:cNvSpPr>
          <p:nvPr/>
        </p:nvSpPr>
        <p:spPr bwMode="auto">
          <a:xfrm>
            <a:off x="838200" y="54610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Potassium Tellurite media</a:t>
            </a:r>
          </a:p>
        </p:txBody>
      </p:sp>
      <p:pic>
        <p:nvPicPr>
          <p:cNvPr id="5129" name="Picture 2" descr="L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2004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مستطيل 10"/>
          <p:cNvSpPr>
            <a:spLocks noChangeArrowheads="1"/>
          </p:cNvSpPr>
          <p:nvPr/>
        </p:nvSpPr>
        <p:spPr bwMode="auto">
          <a:xfrm>
            <a:off x="6629400" y="546100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latin typeface="Calibri" pitchFamily="34" charset="0"/>
              </a:rPr>
              <a:t>LJ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مستطيل 1"/>
          <p:cNvSpPr>
            <a:spLocks noChangeArrowheads="1"/>
          </p:cNvSpPr>
          <p:nvPr/>
        </p:nvSpPr>
        <p:spPr bwMode="auto">
          <a:xfrm>
            <a:off x="381000" y="990600"/>
            <a:ext cx="6477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u="sng"/>
              <a:t>Indicator media</a:t>
            </a:r>
          </a:p>
          <a:p>
            <a:pPr eaLnBrk="1" hangingPunct="1"/>
            <a:r>
              <a:rPr lang="en-US"/>
              <a:t>These media contain an indicator which changes its colour when a bacterium grows in them.</a:t>
            </a:r>
          </a:p>
          <a:p>
            <a:pPr eaLnBrk="1" hangingPunct="1"/>
            <a:r>
              <a:rPr lang="en-US"/>
              <a:t>Eg: 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Blood agar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Mac Conkey’s medium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Christensen’s urease medium</a:t>
            </a:r>
          </a:p>
        </p:txBody>
      </p:sp>
      <p:pic>
        <p:nvPicPr>
          <p:cNvPr id="54275" name="Picture 7" descr="347hemolys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Urea"/>
          <p:cNvPicPr>
            <a:picLocks noChangeAspect="1" noChangeArrowheads="1"/>
          </p:cNvPicPr>
          <p:nvPr/>
        </p:nvPicPr>
        <p:blipFill>
          <a:blip r:embed="rId3" cstate="print"/>
          <a:srcRect l="21875" r="18750" b="8971"/>
          <a:stretch>
            <a:fillRect/>
          </a:stretch>
        </p:blipFill>
        <p:spPr bwMode="auto">
          <a:xfrm>
            <a:off x="1143000" y="31242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مستطيل 1"/>
          <p:cNvSpPr>
            <a:spLocks noChangeArrowheads="1"/>
          </p:cNvSpPr>
          <p:nvPr/>
        </p:nvSpPr>
        <p:spPr bwMode="auto">
          <a:xfrm>
            <a:off x="0" y="6858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 dirty="0"/>
              <a:t>Differential media</a:t>
            </a:r>
          </a:p>
          <a:p>
            <a:pPr eaLnBrk="1" hangingPunct="1"/>
            <a:r>
              <a:rPr lang="en-US" sz="2400" dirty="0"/>
              <a:t>A media which has substances incorporated in it enabling it to distinguish between bacteria.</a:t>
            </a:r>
          </a:p>
          <a:p>
            <a:pPr eaLnBrk="1" hangingPunct="1"/>
            <a:r>
              <a:rPr lang="en-US" sz="2400" dirty="0" err="1"/>
              <a:t>Eg</a:t>
            </a:r>
            <a:r>
              <a:rPr lang="en-US" sz="2400" dirty="0"/>
              <a:t>: Mac </a:t>
            </a:r>
            <a:r>
              <a:rPr lang="en-US" sz="2400" dirty="0" err="1"/>
              <a:t>Conkey’s</a:t>
            </a:r>
            <a:r>
              <a:rPr lang="en-US" sz="2400" dirty="0"/>
              <a:t> medium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eptone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actose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gar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eutral red</a:t>
            </a:r>
          </a:p>
          <a:p>
            <a:pPr lvl="1" eaLnBrk="1" hangingPunct="1"/>
            <a:r>
              <a:rPr lang="en-US" sz="2400" dirty="0" err="1">
                <a:solidFill>
                  <a:srgbClr val="FF0000"/>
                </a:solidFill>
              </a:rPr>
              <a:t>T</a:t>
            </a:r>
            <a:r>
              <a:rPr lang="en-US" sz="2400" dirty="0" err="1"/>
              <a:t>aurocholate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Distinguish between lactose </a:t>
            </a:r>
            <a:r>
              <a:rPr lang="en-US" sz="2400" dirty="0" err="1"/>
              <a:t>fermenters</a:t>
            </a:r>
            <a:r>
              <a:rPr lang="en-US" sz="2400" dirty="0"/>
              <a:t> &amp; non lactose </a:t>
            </a:r>
            <a:r>
              <a:rPr lang="en-US" sz="2400" dirty="0" err="1"/>
              <a:t>fermenters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مستطيل 1"/>
          <p:cNvSpPr>
            <a:spLocks noChangeArrowheads="1"/>
          </p:cNvSpPr>
          <p:nvPr/>
        </p:nvSpPr>
        <p:spPr bwMode="auto">
          <a:xfrm>
            <a:off x="304800" y="3810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Lactose fermenters – </a:t>
            </a:r>
            <a:r>
              <a:rPr lang="en-US" b="1">
                <a:solidFill>
                  <a:srgbClr val="FF33CC"/>
                </a:solidFill>
              </a:rPr>
              <a:t>Pink</a:t>
            </a:r>
            <a:r>
              <a:rPr lang="en-US"/>
              <a:t> colonies</a:t>
            </a:r>
          </a:p>
          <a:p>
            <a:pPr eaLnBrk="1" hangingPunct="1"/>
            <a:r>
              <a:rPr lang="en-US"/>
              <a:t>Non lactose fermenters – colourless colonies</a:t>
            </a:r>
          </a:p>
        </p:txBody>
      </p:sp>
      <p:pic>
        <p:nvPicPr>
          <p:cNvPr id="3" name="Picture 5" descr="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mac conkey LF &amp; N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مستطيل 1"/>
          <p:cNvSpPr>
            <a:spLocks noChangeArrowheads="1"/>
          </p:cNvSpPr>
          <p:nvPr/>
        </p:nvSpPr>
        <p:spPr bwMode="auto">
          <a:xfrm>
            <a:off x="762000" y="457200"/>
            <a:ext cx="5638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u="sng"/>
              <a:t>Sugar media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* Media containing any fermentable substance.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Eg: glucose, arabinose, lactose, starch etc.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* Media consists of 1% of the sugar in peptone water.</a:t>
            </a:r>
          </a:p>
          <a:p>
            <a:pPr eaLnBrk="1" hangingPunct="1"/>
            <a:r>
              <a:rPr lang="en-US"/>
              <a:t>Contain a small tube (Durham’s tube) for the detection of gas by the bacteria.</a:t>
            </a:r>
          </a:p>
        </p:txBody>
      </p:sp>
      <p:pic>
        <p:nvPicPr>
          <p:cNvPr id="57347" name="Picture 4" descr="media with durh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sugar fermentation"/>
          <p:cNvPicPr>
            <a:picLocks noChangeAspect="1" noChangeArrowheads="1"/>
          </p:cNvPicPr>
          <p:nvPr/>
        </p:nvPicPr>
        <p:blipFill>
          <a:blip r:embed="rId3" cstate="print"/>
          <a:srcRect l="10286" r="7428"/>
          <a:stretch>
            <a:fillRect/>
          </a:stretch>
        </p:blipFill>
        <p:spPr bwMode="auto">
          <a:xfrm>
            <a:off x="6248400" y="381000"/>
            <a:ext cx="251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b="1"/>
              <a:t> </a:t>
            </a:r>
            <a:endParaRPr lang="en-US" sz="4800" b="1"/>
          </a:p>
          <a:p>
            <a:pPr algn="ctr" eaLnBrk="1" hangingPunct="1"/>
            <a:endParaRPr lang="en-US" sz="4800" b="1"/>
          </a:p>
          <a:p>
            <a:pPr algn="ctr" eaLnBrk="1" hangingPunct="1"/>
            <a:r>
              <a:rPr lang="en-US" sz="4800" b="1"/>
              <a:t> Culture Media</a:t>
            </a:r>
          </a:p>
          <a:p>
            <a:pPr algn="ctr" eaLnBrk="1" hangingPunct="1"/>
            <a:endParaRPr lang="en-US" sz="4800" b="1"/>
          </a:p>
          <a:p>
            <a:pPr algn="ctr" eaLnBrk="1" hangingPunct="1">
              <a:buFont typeface="Wingdings 3" pitchFamily="18" charset="2"/>
              <a:buNone/>
            </a:pPr>
            <a:endParaRPr lang="en-US" sz="4800" b="1"/>
          </a:p>
          <a:p>
            <a:pPr algn="ctr" eaLnBrk="1" hangingPunct="1"/>
            <a:endParaRPr lang="en-US" sz="4800" b="1"/>
          </a:p>
          <a:p>
            <a:pPr algn="ctr" eaLnBrk="1" hangingPunct="1"/>
            <a:endParaRPr lang="en-US" sz="4800" b="1"/>
          </a:p>
          <a:p>
            <a:pPr eaLnBrk="1" hangingPunct="1"/>
            <a:endParaRPr lang="en-US"/>
          </a:p>
          <a:p>
            <a:pPr eaLnBrk="1" hangingPunct="1"/>
            <a:endParaRPr lang="ar-IQ"/>
          </a:p>
        </p:txBody>
      </p:sp>
      <p:pic>
        <p:nvPicPr>
          <p:cNvPr id="43012" name="Picture 8" descr="Serratia%20marcescens"/>
          <p:cNvPicPr>
            <a:picLocks noChangeAspect="1" noChangeArrowheads="1"/>
          </p:cNvPicPr>
          <p:nvPr/>
        </p:nvPicPr>
        <p:blipFill>
          <a:blip r:embed="rId2" cstate="print"/>
          <a:srcRect t="9872" r="7207" b="17847"/>
          <a:stretch>
            <a:fillRect/>
          </a:stretch>
        </p:blipFill>
        <p:spPr bwMode="auto">
          <a:xfrm>
            <a:off x="152400" y="685800"/>
            <a:ext cx="2055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SF%20br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13763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" descr="Transport_m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09600"/>
            <a:ext cx="17541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prote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710113"/>
            <a:ext cx="21272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مستطيل 1"/>
          <p:cNvSpPr>
            <a:spLocks noChangeArrowheads="1"/>
          </p:cNvSpPr>
          <p:nvPr/>
        </p:nvSpPr>
        <p:spPr bwMode="auto">
          <a:xfrm>
            <a:off x="762000" y="304800"/>
            <a:ext cx="6019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u="sng"/>
              <a:t>Transport media</a:t>
            </a:r>
          </a:p>
          <a:p>
            <a:pPr eaLnBrk="1" hangingPunct="1"/>
            <a:r>
              <a:rPr lang="en-US"/>
              <a:t>Media used for transporting the samples.</a:t>
            </a:r>
          </a:p>
          <a:p>
            <a:pPr eaLnBrk="1" hangingPunct="1"/>
            <a:r>
              <a:rPr lang="en-US"/>
              <a:t>Delicate organisms may not survive the time taken for transporting the specimen without a transport media.</a:t>
            </a:r>
          </a:p>
          <a:p>
            <a:pPr eaLnBrk="1" hangingPunct="1"/>
            <a:r>
              <a:rPr lang="en-US"/>
              <a:t>Eg: 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Stuart’s medium </a:t>
            </a:r>
            <a:r>
              <a:rPr lang="en-US"/>
              <a:t>– non nutrient soft agar gel containing a reducing agent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Buffered glycerol saline </a:t>
            </a:r>
            <a:r>
              <a:rPr lang="en-US"/>
              <a:t>– enteric bacilli </a:t>
            </a:r>
          </a:p>
        </p:txBody>
      </p:sp>
      <p:pic>
        <p:nvPicPr>
          <p:cNvPr id="3" name="Picture 5" descr="Transport_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963" y="1219200"/>
            <a:ext cx="2154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مستطيل 3"/>
          <p:cNvSpPr>
            <a:spLocks noChangeArrowheads="1"/>
          </p:cNvSpPr>
          <p:nvPr/>
        </p:nvSpPr>
        <p:spPr bwMode="auto">
          <a:xfrm>
            <a:off x="533400" y="3048000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u="sng"/>
              <a:t>Anaerobic media</a:t>
            </a:r>
          </a:p>
          <a:p>
            <a:pPr eaLnBrk="1" hangingPunct="1"/>
            <a:r>
              <a:rPr lang="en-US"/>
              <a:t>These media are used to grow anaerobic organisms.</a:t>
            </a:r>
          </a:p>
          <a:p>
            <a:pPr eaLnBrk="1" hangingPunct="1"/>
            <a:r>
              <a:rPr lang="en-US"/>
              <a:t>Eg: Robertson’s cooked meat medium, Thioglycolate medium.</a:t>
            </a:r>
          </a:p>
        </p:txBody>
      </p:sp>
      <p:pic>
        <p:nvPicPr>
          <p:cNvPr id="5" name="Picture 6" descr="RCM"/>
          <p:cNvPicPr>
            <a:picLocks noChangeAspect="1" noChangeArrowheads="1"/>
          </p:cNvPicPr>
          <p:nvPr/>
        </p:nvPicPr>
        <p:blipFill>
          <a:blip r:embed="rId3" cstate="print"/>
          <a:srcRect l="33333" b="9488"/>
          <a:stretch>
            <a:fillRect/>
          </a:stretch>
        </p:blipFill>
        <p:spPr bwMode="auto">
          <a:xfrm>
            <a:off x="685800" y="4343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343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609600"/>
            <a:ext cx="182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Requirements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304800" y="990600"/>
            <a:ext cx="6553200" cy="523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Generally following equipments, glass wares and chemicals are required for</a:t>
            </a:r>
          </a:p>
          <a:p>
            <a:r>
              <a:rPr lang="en-US" dirty="0"/>
              <a:t>preparation of media.</a:t>
            </a:r>
          </a:p>
          <a:p>
            <a:r>
              <a:rPr lang="en-US" dirty="0" err="1"/>
              <a:t>i</a:t>
            </a:r>
            <a:r>
              <a:rPr lang="en-US" dirty="0"/>
              <a:t>) Autoclave (Portable)</a:t>
            </a:r>
          </a:p>
          <a:p>
            <a:r>
              <a:rPr lang="en-US" dirty="0"/>
              <a:t>ii) Balance</a:t>
            </a:r>
          </a:p>
          <a:p>
            <a:r>
              <a:rPr lang="en-US" dirty="0"/>
              <a:t>iii) Heating mantle( water bath)</a:t>
            </a:r>
          </a:p>
          <a:p>
            <a:r>
              <a:rPr lang="en-US" dirty="0"/>
              <a:t>iv) pH meter</a:t>
            </a:r>
          </a:p>
          <a:p>
            <a:r>
              <a:rPr lang="en-US" dirty="0"/>
              <a:t>v) Laminar air flow</a:t>
            </a:r>
          </a:p>
          <a:p>
            <a:r>
              <a:rPr lang="en-US" b="1" dirty="0"/>
              <a:t>Preparation of Media</a:t>
            </a:r>
          </a:p>
          <a:p>
            <a:r>
              <a:rPr lang="en-US" dirty="0"/>
              <a:t>vi) Stirrer</a:t>
            </a:r>
          </a:p>
          <a:p>
            <a:r>
              <a:rPr lang="en-US" dirty="0"/>
              <a:t>vii) Pipettes</a:t>
            </a:r>
          </a:p>
          <a:p>
            <a:r>
              <a:rPr lang="en-US" dirty="0"/>
              <a:t>viii) Distilled water</a:t>
            </a:r>
          </a:p>
          <a:p>
            <a:r>
              <a:rPr lang="en-US" b="1" dirty="0"/>
              <a:t>ii) Media</a:t>
            </a:r>
          </a:p>
          <a:p>
            <a:r>
              <a:rPr lang="en-US" dirty="0"/>
              <a:t>x) Test tubes</a:t>
            </a:r>
          </a:p>
          <a:p>
            <a:r>
              <a:rPr lang="en-US" dirty="0"/>
              <a:t>xi) Beakers</a:t>
            </a:r>
          </a:p>
          <a:p>
            <a:r>
              <a:rPr lang="en-US" b="1" dirty="0"/>
              <a:t>xii) Cotton plugs</a:t>
            </a:r>
          </a:p>
          <a:p>
            <a:r>
              <a:rPr lang="en-US" b="1" dirty="0"/>
              <a:t>xiii) pH paper</a:t>
            </a:r>
          </a:p>
          <a:p>
            <a:r>
              <a:rPr lang="en-US" dirty="0"/>
              <a:t>xiv) Measuring cylinder</a:t>
            </a:r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229600" cy="914400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لمحتوى 1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l">
              <a:buNone/>
            </a:pPr>
            <a:r>
              <a:rPr lang="en-US" sz="2400" dirty="0"/>
              <a:t>-</a:t>
            </a:r>
            <a:r>
              <a:rPr lang="en-US" sz="2400" dirty="0">
                <a:cs typeface="+mn-cs"/>
              </a:rPr>
              <a:t>Media are the substances over which micro-organisms such as bacteria, viruses, fungi etc are cultured or grown to harvest in a larger amount. You all know that individual micro-organism is too small and therefore they are required in larger amount for their evaluation.</a:t>
            </a:r>
          </a:p>
          <a:p>
            <a:pPr algn="l">
              <a:buNone/>
            </a:pPr>
            <a:r>
              <a:rPr lang="en-US" sz="2400" dirty="0">
                <a:cs typeface="+mn-cs"/>
              </a:rPr>
              <a:t> Depending upon the special needs of particular bacteria (as well as particular investigators) a large variety and types of culture media have been developed with different purposes and uses. </a:t>
            </a:r>
          </a:p>
          <a:p>
            <a:pPr algn="l">
              <a:buNone/>
            </a:pPr>
            <a:r>
              <a:rPr lang="en-US" sz="2400" dirty="0">
                <a:cs typeface="+mn-cs"/>
              </a:rPr>
              <a:t>Culture media are employed in the isolation and maintenance of pure cultures of bacteria and are also used for identification of bacteria according to their </a:t>
            </a:r>
            <a:r>
              <a:rPr lang="en-US" sz="2400" dirty="0"/>
              <a:t>biochemical and physiological properties..</a:t>
            </a:r>
            <a:endParaRPr lang="ar-IQ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397500"/>
          </a:xfrm>
        </p:spPr>
        <p:txBody>
          <a:bodyPr/>
          <a:lstStyle/>
          <a:p>
            <a:pPr algn="l">
              <a:buNone/>
            </a:pPr>
            <a:r>
              <a:rPr lang="en-US" sz="2400" b="1" dirty="0"/>
              <a:t>Essential requirements in culture media</a:t>
            </a:r>
          </a:p>
          <a:p>
            <a:pPr algn="l">
              <a:buNone/>
            </a:pPr>
            <a:r>
              <a:rPr lang="en-US" dirty="0"/>
              <a:t> Any culture medium must contains:</a:t>
            </a:r>
          </a:p>
          <a:p>
            <a:pPr algn="l">
              <a:buNone/>
            </a:pPr>
            <a:r>
              <a:rPr lang="en-US" dirty="0"/>
              <a:t>-A source of energy</a:t>
            </a:r>
          </a:p>
          <a:p>
            <a:pPr algn="l">
              <a:buNone/>
            </a:pPr>
            <a:r>
              <a:rPr lang="en-US" dirty="0"/>
              <a:t>-Sources of carbon, nitrogen, sulfur, phosphorus</a:t>
            </a:r>
          </a:p>
          <a:p>
            <a:pPr algn="l">
              <a:buNone/>
            </a:pPr>
            <a:r>
              <a:rPr lang="nn-NO" dirty="0"/>
              <a:t>-Minerals, e.g., Ca2+, Mg2+, Na+</a:t>
            </a:r>
          </a:p>
          <a:p>
            <a:pPr algn="l">
              <a:buNone/>
            </a:pPr>
            <a:r>
              <a:rPr lang="en-US" dirty="0"/>
              <a:t>-Vitamins and growth factors</a:t>
            </a:r>
          </a:p>
          <a:p>
            <a:pPr algn="l">
              <a:buNone/>
            </a:pPr>
            <a:r>
              <a:rPr lang="en-US" dirty="0"/>
              <a:t>- Water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8900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endParaRPr lang="en-US" b="1" dirty="0"/>
          </a:p>
          <a:p>
            <a:pPr algn="l" rtl="0">
              <a:buNone/>
            </a:pPr>
            <a:r>
              <a:rPr lang="en-US" b="1" dirty="0"/>
              <a:t>Agar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/>
              <a:t>Complex polysaccharide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/>
              <a:t> Used as solidifying agent for culture media in</a:t>
            </a:r>
          </a:p>
          <a:p>
            <a:pPr algn="l" rtl="0">
              <a:buNone/>
            </a:pPr>
            <a:r>
              <a:rPr lang="en-US" dirty="0" err="1"/>
              <a:t>petri</a:t>
            </a:r>
            <a:r>
              <a:rPr lang="en-US" dirty="0"/>
              <a:t> plates, slants.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/>
              <a:t> Generally not metabolized by microbes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/>
              <a:t> Liquefies at 100°C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/>
              <a:t> Solidifies at 40°C</a:t>
            </a:r>
            <a:endParaRPr lang="ar-IQ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2800" indent="-812800" algn="l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cs typeface="+mn-cs"/>
              </a:rPr>
              <a:t>1-Based on their consistency </a:t>
            </a:r>
          </a:p>
          <a:p>
            <a:pPr marL="812800" indent="-81280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cs typeface="+mn-cs"/>
              </a:rPr>
              <a:t>	a) solid medium</a:t>
            </a:r>
          </a:p>
          <a:p>
            <a:pPr marL="812800" indent="-81280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cs typeface="+mn-cs"/>
              </a:rPr>
              <a:t>	b) liquid medium</a:t>
            </a:r>
          </a:p>
          <a:p>
            <a:pPr marL="812800" indent="-81280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cs typeface="+mn-cs"/>
              </a:rPr>
              <a:t>	c) semi solid medium</a:t>
            </a:r>
          </a:p>
          <a:p>
            <a:pPr marL="812800" indent="-812800" algn="l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cs typeface="+mn-cs"/>
              </a:rPr>
              <a:t>2-Based on the constituents/ ingredients</a:t>
            </a:r>
          </a:p>
          <a:p>
            <a:pPr marL="812800" indent="-81280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cs typeface="+mn-cs"/>
              </a:rPr>
              <a:t>	a) simple medium</a:t>
            </a:r>
          </a:p>
          <a:p>
            <a:pPr marL="812800" indent="-81280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cs typeface="+mn-cs"/>
              </a:rPr>
              <a:t>	b) complex medium</a:t>
            </a:r>
          </a:p>
          <a:p>
            <a:pPr marL="812800" indent="-81280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cs typeface="+mn-cs"/>
              </a:rPr>
              <a:t>	c) synthetic or defined medium</a:t>
            </a:r>
          </a:p>
          <a:p>
            <a:pPr marL="812800" indent="-81280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cs typeface="+mn-cs"/>
              </a:rPr>
              <a:t>	d) Special media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ar-IQ" dirty="0">
              <a:cs typeface="+mn-cs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/>
                <a:latin typeface="Times New Roman" pitchFamily="18" charset="0"/>
                <a:cs typeface="+mj-cs"/>
              </a:rPr>
              <a:t>Types of culture media</a:t>
            </a:r>
            <a:endParaRPr lang="ar-IQ" dirty="0">
              <a:effectLst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لمحتوى 1"/>
          <p:cNvSpPr>
            <a:spLocks noGrp="1"/>
          </p:cNvSpPr>
          <p:nvPr>
            <p:ph idx="1"/>
          </p:nvPr>
        </p:nvSpPr>
        <p:spPr>
          <a:xfrm>
            <a:off x="838200" y="762000"/>
            <a:ext cx="7848600" cy="52451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sz="2000" dirty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b="1" dirty="0"/>
              <a:t>3-According to Function/Application </a:t>
            </a:r>
            <a:r>
              <a:rPr lang="en-US" sz="2000" dirty="0"/>
              <a:t>Special media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Basal/ordinary/general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Enriched: with enrichment substances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Enrichment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Selective media: with inhibitory substances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Differential media: with indicators/dyes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Special Media for Biochemical Testing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Media for Antimicrobial Susceptibility Testing</a:t>
            </a:r>
            <a:endParaRPr lang="en-US" sz="1800" dirty="0"/>
          </a:p>
          <a:p>
            <a:pPr marL="566737" indent="-457200" algn="l" eaLnBrk="1" hangingPunct="1">
              <a:buNone/>
            </a:pPr>
            <a:r>
              <a:rPr lang="en-US" sz="2400" dirty="0"/>
              <a:t>4-</a:t>
            </a:r>
            <a:r>
              <a:rPr lang="en-US" sz="2400" b="1" dirty="0"/>
              <a:t> Based on Oxygen requirement</a:t>
            </a:r>
          </a:p>
          <a:p>
            <a:pPr marL="566737" indent="-457200" algn="l" eaLnBrk="1" hangingPunct="1">
              <a:buNone/>
            </a:pPr>
            <a:r>
              <a:rPr lang="en-US" sz="2400" dirty="0"/>
              <a:t>	- Aerobic media</a:t>
            </a:r>
          </a:p>
          <a:p>
            <a:pPr marL="566737" indent="-457200" algn="l" eaLnBrk="1" hangingPunct="1">
              <a:buNone/>
            </a:pPr>
            <a:r>
              <a:rPr lang="en-US" sz="2400" dirty="0"/>
              <a:t>	- Anaerobic media</a:t>
            </a:r>
            <a:endParaRPr lang="ar-IQ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l" eaLnBrk="1" hangingPunct="1">
              <a:buNone/>
              <a:defRPr/>
            </a:pPr>
            <a:r>
              <a:rPr lang="en-US" sz="2400" b="1" u="sng" dirty="0"/>
              <a:t>Solid media </a:t>
            </a:r>
            <a:r>
              <a:rPr lang="en-US" sz="2400" dirty="0"/>
              <a:t>– contains 2% agar</a:t>
            </a:r>
          </a:p>
          <a:p>
            <a:pPr algn="l" eaLnBrk="1" hangingPunct="1">
              <a:buNone/>
              <a:defRPr/>
            </a:pPr>
            <a:r>
              <a:rPr lang="en-US" sz="2400" dirty="0"/>
              <a:t>Colony morphology, pigmentation, </a:t>
            </a:r>
            <a:r>
              <a:rPr lang="en-US" sz="2400" dirty="0" err="1"/>
              <a:t>hemolysis</a:t>
            </a:r>
            <a:r>
              <a:rPr lang="en-US" sz="2400" dirty="0"/>
              <a:t> can be appreciated.</a:t>
            </a:r>
          </a:p>
          <a:p>
            <a:pPr algn="l" eaLnBrk="1" hangingPunct="1">
              <a:buNone/>
              <a:defRPr/>
            </a:pPr>
            <a:r>
              <a:rPr lang="en-US" sz="2400" dirty="0" err="1"/>
              <a:t>Eg</a:t>
            </a:r>
            <a:r>
              <a:rPr lang="en-US" sz="2400" dirty="0"/>
              <a:t>: Nutrient agar, Blood agar</a:t>
            </a:r>
          </a:p>
          <a:p>
            <a:pPr algn="l" eaLnBrk="1" hangingPunct="1">
              <a:buNone/>
              <a:defRPr/>
            </a:pPr>
            <a:endParaRPr lang="en-US" sz="24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buNone/>
              <a:defRPr/>
            </a:pPr>
            <a:r>
              <a:rPr lang="en-US" sz="2400" b="1" u="sng" dirty="0"/>
              <a:t>Liquid media </a:t>
            </a:r>
            <a:r>
              <a:rPr lang="en-US" sz="2400" dirty="0"/>
              <a:t>– no agar. </a:t>
            </a:r>
          </a:p>
          <a:p>
            <a:pPr algn="l" eaLnBrk="1" hangingPunct="1">
              <a:buNone/>
              <a:defRPr/>
            </a:pPr>
            <a:r>
              <a:rPr lang="en-US" sz="2400" dirty="0"/>
              <a:t>For </a:t>
            </a:r>
            <a:r>
              <a:rPr lang="en-US" sz="2400" dirty="0" err="1"/>
              <a:t>inoculum</a:t>
            </a:r>
            <a:r>
              <a:rPr lang="en-US" sz="2400" dirty="0"/>
              <a:t> preparation, Blood culture, for the isolation of pathogens from a mixture.</a:t>
            </a:r>
          </a:p>
          <a:p>
            <a:pPr algn="l" eaLnBrk="1" hangingPunct="1">
              <a:buNone/>
              <a:defRPr/>
            </a:pPr>
            <a:r>
              <a:rPr lang="en-US" sz="2400" dirty="0" err="1"/>
              <a:t>Eg</a:t>
            </a:r>
            <a:r>
              <a:rPr lang="en-US" sz="2400" dirty="0"/>
              <a:t>: Nutrient broth</a:t>
            </a:r>
          </a:p>
          <a:p>
            <a:pPr algn="l" eaLnBrk="1" hangingPunct="1">
              <a:buNone/>
              <a:defRPr/>
            </a:pPr>
            <a:endParaRPr lang="en-US" sz="2400" dirty="0"/>
          </a:p>
          <a:p>
            <a:pPr algn="l" eaLnBrk="1" hangingPunct="1">
              <a:buNone/>
              <a:defRPr/>
            </a:pPr>
            <a:r>
              <a:rPr lang="en-US" sz="2400" b="1" u="sng" dirty="0"/>
              <a:t>Semi solid medium </a:t>
            </a:r>
            <a:r>
              <a:rPr lang="en-US" sz="2400" dirty="0"/>
              <a:t>– 0.5% agar. </a:t>
            </a:r>
          </a:p>
          <a:p>
            <a:pPr algn="l" eaLnBrk="1" hangingPunct="1">
              <a:buNone/>
              <a:defRPr/>
            </a:pPr>
            <a:r>
              <a:rPr lang="en-US" sz="2400" dirty="0" err="1"/>
              <a:t>Eg</a:t>
            </a:r>
            <a:r>
              <a:rPr lang="en-US" sz="2400" dirty="0"/>
              <a:t>: Motility medium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Nutrient%20Ag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07" t="10645" r="19128" b="11948"/>
          <a:stretch>
            <a:fillRect/>
          </a:stretch>
        </p:blipFill>
        <p:spPr>
          <a:xfrm>
            <a:off x="609600" y="228600"/>
            <a:ext cx="2667000" cy="2971800"/>
          </a:xfrm>
          <a:noFill/>
        </p:spPr>
      </p:pic>
      <p:pic>
        <p:nvPicPr>
          <p:cNvPr id="5" name="Picture 1031" descr="motility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2867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0" descr="PW"/>
          <p:cNvPicPr>
            <a:picLocks noChangeAspect="1" noChangeArrowheads="1"/>
          </p:cNvPicPr>
          <p:nvPr/>
        </p:nvPicPr>
        <p:blipFill>
          <a:blip r:embed="rId4" cstate="print"/>
          <a:srcRect l="12631" r="15790" b="3305"/>
          <a:stretch>
            <a:fillRect/>
          </a:stretch>
        </p:blipFill>
        <p:spPr bwMode="auto">
          <a:xfrm>
            <a:off x="3752850" y="3276600"/>
            <a:ext cx="1562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1662</TotalTime>
  <Words>872</Words>
  <Application>Microsoft Office PowerPoint</Application>
  <PresentationFormat>On-screen Show (4:3)</PresentationFormat>
  <Paragraphs>147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ملتقى</vt:lpstr>
      <vt:lpstr>Photo Editor Photo</vt:lpstr>
      <vt:lpstr>Preparation  and  Demonstration of Various Culture Media</vt:lpstr>
      <vt:lpstr>PowerPoint Presentation</vt:lpstr>
      <vt:lpstr>PowerPoint Presentation</vt:lpstr>
      <vt:lpstr>PowerPoint Presentation</vt:lpstr>
      <vt:lpstr>PowerPoint Presentation</vt:lpstr>
      <vt:lpstr>Types of culture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Residence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Sterilisation and Disinfection</dc:title>
  <dc:creator>Srinath</dc:creator>
  <cp:lastModifiedBy>mohammed.a.altaha@gmail.com</cp:lastModifiedBy>
  <cp:revision>339</cp:revision>
  <dcterms:created xsi:type="dcterms:W3CDTF">2008-09-27T00:59:02Z</dcterms:created>
  <dcterms:modified xsi:type="dcterms:W3CDTF">2024-10-31T06:57:58Z</dcterms:modified>
</cp:coreProperties>
</file>